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0"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6" d="100"/>
          <a:sy n="86" d="100"/>
        </p:scale>
        <p:origin x="5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5E527C-62A9-425D-B62D-CF92AAF1703D}"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4B188-4922-4152-AC64-F60C48359F3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4104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5E527C-62A9-425D-B62D-CF92AAF1703D}"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1680949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5E527C-62A9-425D-B62D-CF92AAF1703D}"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4B188-4922-4152-AC64-F60C48359F3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965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5E527C-62A9-425D-B62D-CF92AAF1703D}"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4161396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65E527C-62A9-425D-B62D-CF92AAF1703D}" type="datetimeFigureOut">
              <a:rPr lang="en-US" smtClean="0"/>
              <a:t>9/8/2022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1310472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5E527C-62A9-425D-B62D-CF92AAF1703D}" type="datetimeFigureOut">
              <a:rPr lang="en-US" smtClean="0"/>
              <a:t>9/8/2022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398808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65E527C-62A9-425D-B62D-CF92AAF1703D}" type="datetimeFigureOut">
              <a:rPr lang="en-US" smtClean="0"/>
              <a:t>9/8/2022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4102444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65E527C-62A9-425D-B62D-CF92AAF1703D}" type="datetimeFigureOut">
              <a:rPr lang="en-US" smtClean="0"/>
              <a:t>9/8/2022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7C4B188-4922-4152-AC64-F60C48359F38}" type="slidenum">
              <a:rPr lang="en-US" smtClean="0"/>
              <a:t>‹#›</a:t>
            </a:fld>
            <a:endParaRPr lang="en-US"/>
          </a:p>
        </p:txBody>
      </p:sp>
    </p:spTree>
    <p:extLst>
      <p:ext uri="{BB962C8B-B14F-4D97-AF65-F5344CB8AC3E}">
        <p14:creationId xmlns:p14="http://schemas.microsoft.com/office/powerpoint/2010/main" val="3187822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5E527C-62A9-425D-B62D-CF92AAF1703D}"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25318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5E527C-62A9-425D-B62D-CF92AAF1703D}"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3052332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5E527C-62A9-425D-B62D-CF92AAF1703D}"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4B188-4922-4152-AC64-F60C48359F38}" type="slidenum">
              <a:rPr lang="en-US" smtClean="0"/>
              <a:t>‹#›</a:t>
            </a:fld>
            <a:endParaRPr lang="en-US"/>
          </a:p>
        </p:txBody>
      </p:sp>
    </p:spTree>
    <p:extLst>
      <p:ext uri="{BB962C8B-B14F-4D97-AF65-F5344CB8AC3E}">
        <p14:creationId xmlns:p14="http://schemas.microsoft.com/office/powerpoint/2010/main" val="525841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65E527C-62A9-425D-B62D-CF92AAF1703D}" type="datetimeFigureOut">
              <a:rPr lang="en-US" smtClean="0"/>
              <a:t>9/8/2022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7C4B188-4922-4152-AC64-F60C48359F3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24095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bhawanak63@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637E5-5A85-27ED-EB41-280A2F60B41A}"/>
              </a:ext>
            </a:extLst>
          </p:cNvPr>
          <p:cNvSpPr>
            <a:spLocks noGrp="1"/>
          </p:cNvSpPr>
          <p:nvPr>
            <p:ph type="ctrTitle"/>
          </p:nvPr>
        </p:nvSpPr>
        <p:spPr/>
        <p:txBody>
          <a:bodyPr>
            <a:normAutofit/>
          </a:bodyPr>
          <a:lstStyle/>
          <a:p>
            <a:r>
              <a:rPr lang="en-US" sz="5400" b="1" dirty="0">
                <a:latin typeface="Archivo Medium" panose="020B0603020202020B04" pitchFamily="34" charset="0"/>
              </a:rPr>
              <a:t>‘</a:t>
            </a:r>
            <a:r>
              <a:rPr lang="en-US" sz="3600" b="1" dirty="0">
                <a:latin typeface="Archivo Medium" panose="020B0603020202020B04" pitchFamily="34" charset="0"/>
              </a:rPr>
              <a:t>Force Majeure’ – </a:t>
            </a:r>
            <a:r>
              <a:rPr lang="en-US" sz="3600" b="1" i="1" dirty="0">
                <a:latin typeface="Archivo Medium" panose="020B0603020202020B04" pitchFamily="34" charset="0"/>
              </a:rPr>
              <a:t>Importance under Covid-19 Era </a:t>
            </a:r>
          </a:p>
        </p:txBody>
      </p:sp>
      <p:sp>
        <p:nvSpPr>
          <p:cNvPr id="3" name="Subtitle 2">
            <a:extLst>
              <a:ext uri="{FF2B5EF4-FFF2-40B4-BE49-F238E27FC236}">
                <a16:creationId xmlns:a16="http://schemas.microsoft.com/office/drawing/2014/main" id="{420F0395-C574-A87E-ABBA-EDB7257D8AAB}"/>
              </a:ext>
            </a:extLst>
          </p:cNvPr>
          <p:cNvSpPr>
            <a:spLocks noGrp="1"/>
          </p:cNvSpPr>
          <p:nvPr>
            <p:ph type="subTitle" idx="1"/>
          </p:nvPr>
        </p:nvSpPr>
        <p:spPr/>
        <p:txBody>
          <a:bodyPr>
            <a:normAutofit fontScale="25000" lnSpcReduction="20000"/>
          </a:bodyPr>
          <a:lstStyle/>
          <a:p>
            <a:endParaRPr lang="en-US" dirty="0"/>
          </a:p>
          <a:p>
            <a:endParaRPr lang="en-US" dirty="0"/>
          </a:p>
          <a:p>
            <a:endParaRPr lang="en-US" dirty="0"/>
          </a:p>
          <a:p>
            <a:endParaRPr lang="en-US" dirty="0"/>
          </a:p>
          <a:p>
            <a:endParaRPr lang="en-US" dirty="0"/>
          </a:p>
          <a:p>
            <a:pPr algn="r"/>
            <a:r>
              <a:rPr lang="en-US" sz="3300" dirty="0">
                <a:latin typeface="Archivo SemiBold" panose="020B0603020202020B04" pitchFamily="34" charset="0"/>
              </a:rPr>
              <a:t>BY: BHAWANA KHANWANI</a:t>
            </a:r>
          </a:p>
        </p:txBody>
      </p:sp>
    </p:spTree>
    <p:extLst>
      <p:ext uri="{BB962C8B-B14F-4D97-AF65-F5344CB8AC3E}">
        <p14:creationId xmlns:p14="http://schemas.microsoft.com/office/powerpoint/2010/main" val="1724786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1D4B6-A391-BB42-0F59-8DAFDDC45A90}"/>
              </a:ext>
            </a:extLst>
          </p:cNvPr>
          <p:cNvSpPr>
            <a:spLocks noGrp="1"/>
          </p:cNvSpPr>
          <p:nvPr>
            <p:ph type="title"/>
          </p:nvPr>
        </p:nvSpPr>
        <p:spPr>
          <a:xfrm>
            <a:off x="5566298" y="365126"/>
            <a:ext cx="5787501" cy="315912"/>
          </a:xfrm>
        </p:spPr>
        <p:txBody>
          <a:bodyPr>
            <a:normAutofit fontScale="90000"/>
          </a:bodyPr>
          <a:lstStyle/>
          <a:p>
            <a:r>
              <a:rPr lang="en-US" dirty="0">
                <a:latin typeface="Archivo Medium" panose="020B0603020202020B04" pitchFamily="34" charset="0"/>
              </a:rPr>
              <a:t> </a:t>
            </a:r>
          </a:p>
        </p:txBody>
      </p:sp>
      <p:sp>
        <p:nvSpPr>
          <p:cNvPr id="3" name="Content Placeholder 2">
            <a:extLst>
              <a:ext uri="{FF2B5EF4-FFF2-40B4-BE49-F238E27FC236}">
                <a16:creationId xmlns:a16="http://schemas.microsoft.com/office/drawing/2014/main" id="{FFCEB033-75F2-48EB-97D2-71BFF6EA08DE}"/>
              </a:ext>
            </a:extLst>
          </p:cNvPr>
          <p:cNvSpPr>
            <a:spLocks noGrp="1"/>
          </p:cNvSpPr>
          <p:nvPr>
            <p:ph idx="1"/>
          </p:nvPr>
        </p:nvSpPr>
        <p:spPr>
          <a:xfrm>
            <a:off x="346229" y="612559"/>
            <a:ext cx="11620869" cy="5564404"/>
          </a:xfrm>
        </p:spPr>
        <p:txBody>
          <a:bodyPr>
            <a:normAutofit/>
          </a:bodyPr>
          <a:lstStyle/>
          <a:p>
            <a:pPr>
              <a:lnSpc>
                <a:spcPct val="250000"/>
              </a:lnSpc>
            </a:pPr>
            <a:r>
              <a:rPr lang="en-US" dirty="0">
                <a:latin typeface="Archivo SemiBold" panose="020B0603020202020B04" pitchFamily="34" charset="0"/>
              </a:rPr>
              <a:t>INTRODUCTION - What is Law</a:t>
            </a:r>
          </a:p>
          <a:p>
            <a:pPr>
              <a:lnSpc>
                <a:spcPct val="250000"/>
              </a:lnSpc>
            </a:pPr>
            <a:r>
              <a:rPr lang="en-US" dirty="0">
                <a:latin typeface="Archivo SemiBold" panose="020B0603020202020B04" pitchFamily="34" charset="0"/>
              </a:rPr>
              <a:t>Correlation Between Society &amp; Law </a:t>
            </a:r>
          </a:p>
          <a:p>
            <a:pPr>
              <a:lnSpc>
                <a:spcPct val="250000"/>
              </a:lnSpc>
            </a:pPr>
            <a:r>
              <a:rPr lang="en-US" dirty="0">
                <a:latin typeface="Archivo SemiBold" panose="020B0603020202020B04" pitchFamily="34" charset="0"/>
              </a:rPr>
              <a:t>Contract Law – Arrangements or Agreements in daily phase of Life </a:t>
            </a:r>
          </a:p>
          <a:p>
            <a:pPr>
              <a:lnSpc>
                <a:spcPct val="250000"/>
              </a:lnSpc>
            </a:pPr>
            <a:r>
              <a:rPr lang="en-US" dirty="0">
                <a:latin typeface="Archivo SemiBold" panose="020B0603020202020B04" pitchFamily="34" charset="0"/>
              </a:rPr>
              <a:t>Boilerplate Clause under Contracts – Standard, General &amp; Misc. </a:t>
            </a:r>
          </a:p>
        </p:txBody>
      </p:sp>
    </p:spTree>
    <p:extLst>
      <p:ext uri="{BB962C8B-B14F-4D97-AF65-F5344CB8AC3E}">
        <p14:creationId xmlns:p14="http://schemas.microsoft.com/office/powerpoint/2010/main" val="3901827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F986-8AF4-93D7-B35C-11353E025110}"/>
              </a:ext>
            </a:extLst>
          </p:cNvPr>
          <p:cNvSpPr>
            <a:spLocks noGrp="1"/>
          </p:cNvSpPr>
          <p:nvPr>
            <p:ph type="title"/>
          </p:nvPr>
        </p:nvSpPr>
        <p:spPr/>
        <p:txBody>
          <a:bodyPr>
            <a:normAutofit/>
          </a:bodyPr>
          <a:lstStyle/>
          <a:p>
            <a:pPr algn="ctr"/>
            <a:r>
              <a:rPr lang="en-US" sz="4000" dirty="0">
                <a:latin typeface="Archivo SemiBold" panose="020B0603020202020B04" pitchFamily="34" charset="0"/>
              </a:rPr>
              <a:t>FORCE MAJEURE</a:t>
            </a:r>
            <a:br>
              <a:rPr lang="en-US" sz="4000" dirty="0">
                <a:latin typeface="Archivo SemiBold" panose="020B0603020202020B04" pitchFamily="34" charset="0"/>
              </a:rPr>
            </a:br>
            <a:r>
              <a:rPr lang="en-US" sz="4000" dirty="0">
                <a:latin typeface="Archivo SemiBold" panose="020B0603020202020B04" pitchFamily="34" charset="0"/>
              </a:rPr>
              <a:t> </a:t>
            </a:r>
          </a:p>
        </p:txBody>
      </p:sp>
      <p:sp>
        <p:nvSpPr>
          <p:cNvPr id="3" name="Content Placeholder 2">
            <a:extLst>
              <a:ext uri="{FF2B5EF4-FFF2-40B4-BE49-F238E27FC236}">
                <a16:creationId xmlns:a16="http://schemas.microsoft.com/office/drawing/2014/main" id="{DA162135-4CD8-44BA-C9DD-F91C69963F2F}"/>
              </a:ext>
            </a:extLst>
          </p:cNvPr>
          <p:cNvSpPr>
            <a:spLocks noGrp="1"/>
          </p:cNvSpPr>
          <p:nvPr>
            <p:ph idx="1"/>
          </p:nvPr>
        </p:nvSpPr>
        <p:spPr>
          <a:xfrm>
            <a:off x="838200" y="1562470"/>
            <a:ext cx="10515600" cy="4930405"/>
          </a:xfrm>
        </p:spPr>
        <p:txBody>
          <a:bodyPr>
            <a:normAutofit fontScale="85000" lnSpcReduction="10000"/>
          </a:bodyPr>
          <a:lstStyle/>
          <a:p>
            <a:r>
              <a:rPr lang="en-US" sz="1800" dirty="0">
                <a:latin typeface="Archivo Medium" panose="020B0603020202020B04" pitchFamily="34" charset="0"/>
              </a:rPr>
              <a:t>French for ‘</a:t>
            </a:r>
            <a:r>
              <a:rPr lang="en-US" sz="1800" b="1" i="1" dirty="0">
                <a:latin typeface="Archivo Medium" panose="020B0603020202020B04" pitchFamily="34" charset="0"/>
              </a:rPr>
              <a:t>SUPERIOR FORCE</a:t>
            </a:r>
          </a:p>
          <a:p>
            <a:endParaRPr lang="en-US" sz="1800" dirty="0">
              <a:latin typeface="Archivo Medium" panose="020B0603020202020B04" pitchFamily="34" charset="0"/>
            </a:endParaRPr>
          </a:p>
          <a:p>
            <a:pPr algn="just">
              <a:buFont typeface="Wingdings" panose="05000000000000000000" pitchFamily="2" charset="2"/>
              <a:buChar char="q"/>
            </a:pPr>
            <a:r>
              <a:rPr lang="en-US" sz="1800" dirty="0">
                <a:solidFill>
                  <a:srgbClr val="061E3C"/>
                </a:solidFill>
                <a:latin typeface="Archivo Medium" panose="020B0603020202020B04" pitchFamily="34" charset="0"/>
              </a:rPr>
              <a:t> C</a:t>
            </a:r>
            <a:r>
              <a:rPr lang="en-US" sz="1800" b="0" i="0" dirty="0">
                <a:solidFill>
                  <a:srgbClr val="061E3C"/>
                </a:solidFill>
                <a:effectLst/>
                <a:latin typeface="Archivo Medium" panose="020B0603020202020B04" pitchFamily="34" charset="0"/>
              </a:rPr>
              <a:t>ontract provision that relieves the parties from performing their contractual obligations when certain circumstances </a:t>
            </a:r>
            <a:r>
              <a:rPr lang="en-US" sz="1800" b="1" i="0" dirty="0">
                <a:solidFill>
                  <a:srgbClr val="061E3C"/>
                </a:solidFill>
                <a:effectLst/>
                <a:latin typeface="Archivo Medium" panose="020B0603020202020B04" pitchFamily="34" charset="0"/>
              </a:rPr>
              <a:t>beyond their control arise</a:t>
            </a:r>
            <a:r>
              <a:rPr lang="en-US" sz="1800" b="0" i="0" dirty="0">
                <a:solidFill>
                  <a:srgbClr val="061E3C"/>
                </a:solidFill>
                <a:effectLst/>
                <a:latin typeface="Archivo Medium" panose="020B0603020202020B04" pitchFamily="34" charset="0"/>
              </a:rPr>
              <a:t>, </a:t>
            </a:r>
            <a:r>
              <a:rPr lang="en-US" sz="1800" b="1" i="0" dirty="0">
                <a:solidFill>
                  <a:srgbClr val="061E3C"/>
                </a:solidFill>
                <a:effectLst/>
                <a:latin typeface="Archivo Medium" panose="020B0603020202020B04" pitchFamily="34" charset="0"/>
              </a:rPr>
              <a:t>making performance inadvisable, commercially impracticable, illegal, or impossible</a:t>
            </a:r>
            <a:r>
              <a:rPr lang="en-US" sz="1800" b="0" i="0" dirty="0">
                <a:solidFill>
                  <a:srgbClr val="061E3C"/>
                </a:solidFill>
                <a:effectLst/>
                <a:latin typeface="Archivo Medium" panose="020B0603020202020B04" pitchFamily="34" charset="0"/>
              </a:rPr>
              <a:t>. </a:t>
            </a:r>
            <a:r>
              <a:rPr lang="en-US" sz="1800" dirty="0">
                <a:solidFill>
                  <a:srgbClr val="061E3C"/>
                </a:solidFill>
                <a:latin typeface="Archivo Medium" panose="020B0603020202020B04" pitchFamily="34" charset="0"/>
              </a:rPr>
              <a:t>These clauses generally cover both natural disasters and catastrophes created by humans.</a:t>
            </a:r>
            <a:endParaRPr lang="en-US" sz="1800" b="0" i="0" dirty="0">
              <a:solidFill>
                <a:srgbClr val="061E3C"/>
              </a:solidFill>
              <a:effectLst/>
              <a:latin typeface="Archivo Medium" panose="020B0603020202020B04" pitchFamily="34" charset="0"/>
            </a:endParaRPr>
          </a:p>
          <a:p>
            <a:pPr algn="just">
              <a:buFont typeface="Wingdings" panose="05000000000000000000" pitchFamily="2" charset="2"/>
              <a:buChar char="q"/>
            </a:pPr>
            <a:r>
              <a:rPr lang="en-US" sz="1800" dirty="0">
                <a:solidFill>
                  <a:srgbClr val="061E3C"/>
                </a:solidFill>
                <a:latin typeface="Archivo Medium" panose="020B0603020202020B04" pitchFamily="34" charset="0"/>
              </a:rPr>
              <a:t> In the absence of a force majeure clause, parties to a contract are left to the mercy of the narrow common law contract doctrines of "impracticability" and "frustration of purpose," which rarely result in excuse of performance.</a:t>
            </a:r>
          </a:p>
          <a:p>
            <a:pPr algn="just">
              <a:buFont typeface="Wingdings" panose="05000000000000000000" pitchFamily="2" charset="2"/>
              <a:buChar char="q"/>
            </a:pPr>
            <a:r>
              <a:rPr lang="en-US" sz="1800" b="1" dirty="0">
                <a:solidFill>
                  <a:srgbClr val="061E3C"/>
                </a:solidFill>
                <a:latin typeface="Archivo Medium" panose="020B0603020202020B04" pitchFamily="34" charset="0"/>
              </a:rPr>
              <a:t> SAMPLE FM Clause:</a:t>
            </a:r>
            <a:r>
              <a:rPr lang="en-US" sz="1800" dirty="0">
                <a:solidFill>
                  <a:srgbClr val="061E3C"/>
                </a:solidFill>
                <a:latin typeface="Archivo Medium" panose="020B0603020202020B04" pitchFamily="34" charset="0"/>
              </a:rPr>
              <a:t> </a:t>
            </a:r>
            <a:r>
              <a:rPr lang="en-US" sz="1800" u="sng" dirty="0">
                <a:solidFill>
                  <a:srgbClr val="061E3C"/>
                </a:solidFill>
                <a:latin typeface="Archivo Medium" panose="020B0603020202020B04" pitchFamily="34" charset="0"/>
              </a:rPr>
              <a:t>Neither Party will be liable for any failure or delay in performing an obligation under this Agreement that is due to any of the following causes (which causes are hereinafter referred to as “Force Majeure”), to the extent beyond its reasonable control: acts of God, accident, riots, war, terrorist act, epidemic, pandemic, quarantine, civil commotion, breakdown of communication facilities, breakdown of web host, breakdown of internet service provider, natural catastrophes, governmental acts or omissions, changes in laws or regulations, national strikes, fire, explosion, or generalized lack of availability of raw materials or energy.</a:t>
            </a:r>
          </a:p>
          <a:p>
            <a:pPr algn="just">
              <a:buFont typeface="Wingdings" panose="05000000000000000000" pitchFamily="2" charset="2"/>
              <a:buChar char="q"/>
            </a:pPr>
            <a:r>
              <a:rPr lang="en-US" sz="1800" u="sng" dirty="0">
                <a:solidFill>
                  <a:srgbClr val="061E3C"/>
                </a:solidFill>
                <a:latin typeface="Archivo Medium" panose="020B0603020202020B04" pitchFamily="34" charset="0"/>
              </a:rPr>
              <a:t> For the avoidance of doubt, Force Majeure shall not include (a) financial distress nor the inability of either party to make a profit or avoid a financial loss, (b) changes in market prices or conditions, or (c) a party's financial inability to perform its obligations hereunder.</a:t>
            </a:r>
          </a:p>
          <a:p>
            <a:pPr algn="just">
              <a:buFont typeface="Wingdings" panose="05000000000000000000" pitchFamily="2" charset="2"/>
              <a:buChar char="q"/>
            </a:pPr>
            <a:r>
              <a:rPr lang="en-US" sz="1800" dirty="0">
                <a:solidFill>
                  <a:srgbClr val="061E3C"/>
                </a:solidFill>
                <a:latin typeface="Archivo Medium" panose="020B0603020202020B04" pitchFamily="34" charset="0"/>
              </a:rPr>
              <a:t> In some jurisdictions, there are three tests to determine whether a force majeure defense is applicable: The event must be unforeseeable, external, and irresistible.</a:t>
            </a:r>
          </a:p>
          <a:p>
            <a:pPr algn="just"/>
            <a:endParaRPr lang="en-US" sz="1800" dirty="0">
              <a:solidFill>
                <a:srgbClr val="061E3C"/>
              </a:solidFill>
              <a:latin typeface="Archivo Medium" panose="020B0603020202020B04" pitchFamily="34" charset="0"/>
            </a:endParaRPr>
          </a:p>
          <a:p>
            <a:pPr algn="just"/>
            <a:endParaRPr lang="en-US" sz="1800" dirty="0">
              <a:solidFill>
                <a:srgbClr val="061E3C"/>
              </a:solidFill>
              <a:latin typeface="Archivo Medium" panose="020B0603020202020B04" pitchFamily="34" charset="0"/>
            </a:endParaRPr>
          </a:p>
          <a:p>
            <a:pPr algn="just"/>
            <a:endParaRPr lang="en-US" sz="1800" dirty="0">
              <a:solidFill>
                <a:srgbClr val="061E3C"/>
              </a:solidFill>
              <a:latin typeface="Archivo Medium" panose="020B0603020202020B04" pitchFamily="34" charset="0"/>
            </a:endParaRPr>
          </a:p>
          <a:p>
            <a:pPr algn="just"/>
            <a:endParaRPr lang="en-US" sz="1800" dirty="0">
              <a:latin typeface="Archivo Medium" panose="020B0603020202020B04" pitchFamily="34" charset="0"/>
            </a:endParaRPr>
          </a:p>
        </p:txBody>
      </p:sp>
    </p:spTree>
    <p:extLst>
      <p:ext uri="{BB962C8B-B14F-4D97-AF65-F5344CB8AC3E}">
        <p14:creationId xmlns:p14="http://schemas.microsoft.com/office/powerpoint/2010/main" val="893218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880B9-52A8-DC9B-2D70-E2ABE5647A80}"/>
              </a:ext>
            </a:extLst>
          </p:cNvPr>
          <p:cNvSpPr>
            <a:spLocks noGrp="1"/>
          </p:cNvSpPr>
          <p:nvPr>
            <p:ph type="title"/>
          </p:nvPr>
        </p:nvSpPr>
        <p:spPr/>
        <p:txBody>
          <a:bodyPr>
            <a:normAutofit/>
          </a:bodyPr>
          <a:lstStyle/>
          <a:p>
            <a:pPr algn="ctr"/>
            <a:r>
              <a:rPr lang="en-US" sz="3200" b="1" dirty="0">
                <a:latin typeface="Archivo Medium" panose="020B0603020202020B04" pitchFamily="34" charset="0"/>
              </a:rPr>
              <a:t>FORCE MAJEURE – IN COVID -19 ERA </a:t>
            </a:r>
          </a:p>
        </p:txBody>
      </p:sp>
      <p:sp>
        <p:nvSpPr>
          <p:cNvPr id="3" name="Content Placeholder 2">
            <a:extLst>
              <a:ext uri="{FF2B5EF4-FFF2-40B4-BE49-F238E27FC236}">
                <a16:creationId xmlns:a16="http://schemas.microsoft.com/office/drawing/2014/main" id="{3DAE54BB-AF80-58BC-AAE3-52276F6B36AC}"/>
              </a:ext>
            </a:extLst>
          </p:cNvPr>
          <p:cNvSpPr>
            <a:spLocks noGrp="1"/>
          </p:cNvSpPr>
          <p:nvPr>
            <p:ph idx="1"/>
          </p:nvPr>
        </p:nvSpPr>
        <p:spPr/>
        <p:txBody>
          <a:bodyPr/>
          <a:lstStyle/>
          <a:p>
            <a:r>
              <a:rPr lang="en-US" sz="1700" b="1" dirty="0">
                <a:solidFill>
                  <a:srgbClr val="061E3C"/>
                </a:solidFill>
                <a:latin typeface="Archivo SemiBold" panose="020B0603020202020B04" pitchFamily="34" charset="0"/>
              </a:rPr>
              <a:t>FM is hot topic during March 2020 – initial of Covid – 19 Pandemic</a:t>
            </a:r>
          </a:p>
          <a:p>
            <a:r>
              <a:rPr lang="en-US" sz="1700" b="1" dirty="0">
                <a:solidFill>
                  <a:srgbClr val="061E3C"/>
                </a:solidFill>
                <a:latin typeface="Archivo SemiBold" panose="020B0603020202020B04" pitchFamily="34" charset="0"/>
              </a:rPr>
              <a:t>Parties to Contract – Interested in Dusting off their Boilerplate Provisions to excuse their performance under contractual obligations</a:t>
            </a:r>
            <a:r>
              <a:rPr lang="en-US" dirty="0">
                <a:latin typeface="Archivo SemiBold" panose="020B0603020202020B04" pitchFamily="34" charset="0"/>
              </a:rPr>
              <a:t>.</a:t>
            </a:r>
          </a:p>
          <a:p>
            <a:r>
              <a:rPr lang="en-US" sz="1700" b="1" dirty="0">
                <a:solidFill>
                  <a:srgbClr val="061E3C"/>
                </a:solidFill>
                <a:latin typeface="Archivo SemiBold" panose="020B0603020202020B04" pitchFamily="34" charset="0"/>
              </a:rPr>
              <a:t>Courts 3-step interpretation approach:</a:t>
            </a:r>
          </a:p>
          <a:p>
            <a:pPr marL="0" indent="0">
              <a:buNone/>
            </a:pPr>
            <a:r>
              <a:rPr lang="en-US" sz="1700" b="1" dirty="0">
                <a:solidFill>
                  <a:srgbClr val="061E3C"/>
                </a:solidFill>
                <a:latin typeface="Archivo SemiBold" panose="020B0603020202020B04" pitchFamily="34" charset="0"/>
              </a:rPr>
              <a:t>     1. Looking specific language of FM clauses and how clause events constituting FM </a:t>
            </a:r>
          </a:p>
          <a:p>
            <a:pPr marL="0" indent="0">
              <a:buNone/>
            </a:pPr>
            <a:r>
              <a:rPr lang="en-US" sz="1700" b="1" dirty="0">
                <a:solidFill>
                  <a:srgbClr val="061E3C"/>
                </a:solidFill>
                <a:latin typeface="Archivo SemiBold" panose="020B0603020202020B04" pitchFamily="34" charset="0"/>
              </a:rPr>
              <a:t>     2. Whether the defined event actually caused the delay or nonperformance of the contract</a:t>
            </a:r>
          </a:p>
          <a:p>
            <a:pPr marL="0" indent="0">
              <a:buNone/>
            </a:pPr>
            <a:r>
              <a:rPr lang="en-US" sz="1700" b="1" dirty="0">
                <a:solidFill>
                  <a:srgbClr val="061E3C"/>
                </a:solidFill>
                <a:latin typeface="Archivo SemiBold" panose="020B0603020202020B04" pitchFamily="34" charset="0"/>
              </a:rPr>
              <a:t>     3. Finally, courts will look at what relief your force majeure clause provides. </a:t>
            </a:r>
          </a:p>
          <a:p>
            <a:r>
              <a:rPr lang="en-US" sz="1700" b="1" dirty="0">
                <a:solidFill>
                  <a:srgbClr val="061E3C"/>
                </a:solidFill>
                <a:latin typeface="Archivo SemiBold" panose="020B0603020202020B04" pitchFamily="34" charset="0"/>
              </a:rPr>
              <a:t>    Court adopted Strict and Fashion Relief Approach </a:t>
            </a:r>
          </a:p>
          <a:p>
            <a:pPr marL="0" indent="0">
              <a:buNone/>
            </a:pPr>
            <a:endParaRPr lang="en-US" sz="1700" b="1" dirty="0">
              <a:solidFill>
                <a:srgbClr val="061E3C"/>
              </a:solidFill>
              <a:latin typeface="Archivo SemiBold" panose="020B0603020202020B04" pitchFamily="34" charset="0"/>
            </a:endParaRPr>
          </a:p>
        </p:txBody>
      </p:sp>
    </p:spTree>
    <p:extLst>
      <p:ext uri="{BB962C8B-B14F-4D97-AF65-F5344CB8AC3E}">
        <p14:creationId xmlns:p14="http://schemas.microsoft.com/office/powerpoint/2010/main" val="18059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39F6-26C9-85CC-33A8-E952194ABBB9}"/>
              </a:ext>
            </a:extLst>
          </p:cNvPr>
          <p:cNvSpPr>
            <a:spLocks noGrp="1"/>
          </p:cNvSpPr>
          <p:nvPr>
            <p:ph type="title"/>
          </p:nvPr>
        </p:nvSpPr>
        <p:spPr/>
        <p:txBody>
          <a:bodyPr>
            <a:normAutofit/>
          </a:bodyPr>
          <a:lstStyle/>
          <a:p>
            <a:pPr algn="ctr"/>
            <a:r>
              <a:rPr lang="en-US" sz="4000" dirty="0">
                <a:latin typeface="Archivo Medium" panose="020B0603020202020B04" pitchFamily="34" charset="0"/>
              </a:rPr>
              <a:t>AFTERMATH &amp; LEARNINGS </a:t>
            </a:r>
          </a:p>
        </p:txBody>
      </p:sp>
      <p:sp>
        <p:nvSpPr>
          <p:cNvPr id="3" name="Content Placeholder 2">
            <a:extLst>
              <a:ext uri="{FF2B5EF4-FFF2-40B4-BE49-F238E27FC236}">
                <a16:creationId xmlns:a16="http://schemas.microsoft.com/office/drawing/2014/main" id="{C1B75614-182E-D3D3-C486-504868A38D1E}"/>
              </a:ext>
            </a:extLst>
          </p:cNvPr>
          <p:cNvSpPr>
            <a:spLocks noGrp="1"/>
          </p:cNvSpPr>
          <p:nvPr>
            <p:ph idx="1"/>
          </p:nvPr>
        </p:nvSpPr>
        <p:spPr/>
        <p:txBody>
          <a:bodyPr>
            <a:normAutofit/>
          </a:bodyPr>
          <a:lstStyle/>
          <a:p>
            <a:pPr algn="just"/>
            <a:r>
              <a:rPr lang="en-US" sz="1600" dirty="0">
                <a:solidFill>
                  <a:srgbClr val="212529"/>
                </a:solidFill>
                <a:latin typeface="Archivo Medium" panose="020B0603020202020B04" pitchFamily="34" charset="0"/>
              </a:rPr>
              <a:t>I</a:t>
            </a:r>
            <a:r>
              <a:rPr lang="en-US" sz="1600" b="0" i="0" dirty="0">
                <a:solidFill>
                  <a:srgbClr val="212529"/>
                </a:solidFill>
                <a:effectLst/>
                <a:latin typeface="Archivo Medium" panose="020B0603020202020B04" pitchFamily="34" charset="0"/>
              </a:rPr>
              <a:t>nterpretation of force majeure clauses remains somewhat unpredictable. One key takeaway is, that prior to the COVID-19 pandemic, force majeure clauses were often sloppily written and failed to allocate risk in a manner acceptable to the contracting parties. Where these clauses were often boilerplate and repurposed from agreement to agreement, contracting parties spent little to no time writing or negotiating them.</a:t>
            </a:r>
          </a:p>
          <a:p>
            <a:pPr algn="just"/>
            <a:r>
              <a:rPr lang="en-US" sz="1600" dirty="0">
                <a:solidFill>
                  <a:srgbClr val="212529"/>
                </a:solidFill>
                <a:latin typeface="Archivo Medium" panose="020B0603020202020B04" pitchFamily="34" charset="0"/>
              </a:rPr>
              <a:t>Parties should consider whether the impact of an event truly prohibits their performance before seeking excusal from a contractual obligation, particularly in pre-2020 agreements. </a:t>
            </a:r>
          </a:p>
          <a:p>
            <a:pPr algn="just"/>
            <a:r>
              <a:rPr lang="en-US" sz="1600" dirty="0">
                <a:solidFill>
                  <a:srgbClr val="212529"/>
                </a:solidFill>
                <a:latin typeface="Archivo Medium" panose="020B0603020202020B04" pitchFamily="34" charset="0"/>
              </a:rPr>
              <a:t>Businesses and customers alike have realized the effects of a poorly drafted force majeure clause with countless examples of the loss of significant sums of money. </a:t>
            </a:r>
          </a:p>
          <a:p>
            <a:pPr algn="just"/>
            <a:r>
              <a:rPr lang="en-US" sz="1600" dirty="0">
                <a:solidFill>
                  <a:srgbClr val="212529"/>
                </a:solidFill>
                <a:latin typeface="Archivo Medium" panose="020B0603020202020B04" pitchFamily="34" charset="0"/>
              </a:rPr>
              <a:t>With the realities of the last two years upon us, parties entering into contracts should be sure to review and update their force majeure clauses to ensure their long-term viability</a:t>
            </a:r>
            <a:r>
              <a:rPr lang="en-US" sz="1100" b="0" i="0" dirty="0">
                <a:solidFill>
                  <a:srgbClr val="212529"/>
                </a:solidFill>
                <a:effectLst/>
                <a:latin typeface="Open Sans" panose="020B0606030504020204" pitchFamily="34" charset="0"/>
              </a:rPr>
              <a:t>.</a:t>
            </a:r>
          </a:p>
          <a:p>
            <a:pPr algn="just"/>
            <a:r>
              <a:rPr lang="en-US" sz="1600" dirty="0">
                <a:solidFill>
                  <a:srgbClr val="212529"/>
                </a:solidFill>
                <a:latin typeface="Archivo Medium" panose="020B0603020202020B04" pitchFamily="34" charset="0"/>
              </a:rPr>
              <a:t>Going forward, when drafting force majeure clauses, parties may need to decide whether a catch-all provision would be effective in the advent of an unforeseen calamity. Additionally, when necessary, parties may need to enumerate the types of events a force majeure clause should include, as well as the specific types of events the clause is not intended to excuse.</a:t>
            </a:r>
          </a:p>
        </p:txBody>
      </p:sp>
    </p:spTree>
    <p:extLst>
      <p:ext uri="{BB962C8B-B14F-4D97-AF65-F5344CB8AC3E}">
        <p14:creationId xmlns:p14="http://schemas.microsoft.com/office/powerpoint/2010/main" val="3880330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E5715-0A96-CA64-955C-D6FDC9F47CF2}"/>
              </a:ext>
            </a:extLst>
          </p:cNvPr>
          <p:cNvSpPr>
            <a:spLocks noGrp="1"/>
          </p:cNvSpPr>
          <p:nvPr>
            <p:ph type="title"/>
          </p:nvPr>
        </p:nvSpPr>
        <p:spPr/>
        <p:txBody>
          <a:bodyPr>
            <a:normAutofit fontScale="90000"/>
          </a:bodyPr>
          <a:lstStyle/>
          <a:p>
            <a:pPr algn="ct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br>
              <a:rPr lang="en-US" dirty="0">
                <a:latin typeface="Archivo SemiBold" panose="020B0603020202020B04" pitchFamily="34" charset="0"/>
              </a:rPr>
            </a:br>
            <a:r>
              <a:rPr lang="en-US" sz="3600" dirty="0">
                <a:latin typeface="Archivo SemiBold" panose="020B0603020202020B04" pitchFamily="34" charset="0"/>
              </a:rPr>
              <a:t>Need More Insights. Let’s Discuss over your Queries </a:t>
            </a:r>
            <a:br>
              <a:rPr lang="en-US" dirty="0">
                <a:latin typeface="Archivo SemiBold" panose="020B0603020202020B04" pitchFamily="34" charset="0"/>
              </a:rPr>
            </a:br>
            <a:endParaRPr lang="en-US" dirty="0">
              <a:latin typeface="Archivo SemiBold" panose="020B0603020202020B04" pitchFamily="34" charset="0"/>
            </a:endParaRPr>
          </a:p>
        </p:txBody>
      </p:sp>
      <p:sp>
        <p:nvSpPr>
          <p:cNvPr id="3" name="Content Placeholder 2">
            <a:extLst>
              <a:ext uri="{FF2B5EF4-FFF2-40B4-BE49-F238E27FC236}">
                <a16:creationId xmlns:a16="http://schemas.microsoft.com/office/drawing/2014/main" id="{CBC725B8-60E0-5C0E-4632-CEB481E4022E}"/>
              </a:ext>
            </a:extLst>
          </p:cNvPr>
          <p:cNvSpPr>
            <a:spLocks noGrp="1"/>
          </p:cNvSpPr>
          <p:nvPr>
            <p:ph idx="1"/>
          </p:nvPr>
        </p:nvSpPr>
        <p:spPr/>
        <p:txBody>
          <a:bodyPr>
            <a:normAutofit fontScale="32500" lnSpcReduction="20000"/>
          </a:bodyPr>
          <a:lstStyle/>
          <a:p>
            <a:pPr marL="0" indent="0" algn="just">
              <a:buNone/>
            </a:pPr>
            <a:endParaRPr lang="en-US" sz="1800" dirty="0">
              <a:latin typeface="Archivo Medium" panose="020B0603020202020B04" pitchFamily="34" charset="0"/>
            </a:endParaRPr>
          </a:p>
          <a:p>
            <a:pPr marL="0" indent="0" algn="ctr">
              <a:buNone/>
            </a:pPr>
            <a:endParaRPr lang="en-US" sz="1800" dirty="0">
              <a:latin typeface="Archivo Medium" panose="020B0603020202020B04" pitchFamily="34" charset="0"/>
            </a:endParaRPr>
          </a:p>
          <a:p>
            <a:pPr marL="0" indent="0" algn="ctr">
              <a:buNone/>
            </a:pPr>
            <a:endParaRPr lang="en-US" sz="1800" dirty="0">
              <a:latin typeface="Archivo Medium" panose="020B0603020202020B04" pitchFamily="34" charset="0"/>
            </a:endParaRPr>
          </a:p>
          <a:p>
            <a:pPr marL="0" indent="0" algn="ctr">
              <a:buNone/>
            </a:pPr>
            <a:endParaRPr lang="en-US" sz="1800" dirty="0">
              <a:latin typeface="Archivo Medium" panose="020B0603020202020B04" pitchFamily="34" charset="0"/>
            </a:endParaRPr>
          </a:p>
          <a:p>
            <a:pPr marL="0" indent="0" algn="ctr">
              <a:buNone/>
            </a:pPr>
            <a:endParaRPr lang="en-US" sz="1800" dirty="0">
              <a:latin typeface="Archivo Medium" panose="020B0603020202020B04" pitchFamily="34" charset="0"/>
            </a:endParaRPr>
          </a:p>
          <a:p>
            <a:pPr marL="0" indent="0" algn="ctr">
              <a:buNone/>
            </a:pPr>
            <a:r>
              <a:rPr lang="en-US" sz="1800" dirty="0">
                <a:latin typeface="Archivo Medium" panose="020B0603020202020B04" pitchFamily="34" charset="0"/>
              </a:rPr>
              <a:t> </a:t>
            </a:r>
            <a:endParaRPr lang="en-US" sz="8000" dirty="0">
              <a:latin typeface="Archivo Medium" panose="020B0603020202020B04" pitchFamily="34" charset="0"/>
            </a:endParaRPr>
          </a:p>
          <a:p>
            <a:pPr marL="0" indent="0" algn="just">
              <a:buNone/>
            </a:pPr>
            <a:endParaRPr lang="en-US" sz="1800" dirty="0">
              <a:latin typeface="Archivo Medium" panose="020B0603020202020B04" pitchFamily="34" charset="0"/>
            </a:endParaRPr>
          </a:p>
          <a:p>
            <a:pPr marL="0" indent="0" algn="just">
              <a:buNone/>
            </a:pPr>
            <a:endParaRPr lang="en-US" sz="1800" dirty="0">
              <a:latin typeface="Archivo Medium" panose="020B0603020202020B04" pitchFamily="34" charset="0"/>
            </a:endParaRPr>
          </a:p>
          <a:p>
            <a:pPr marL="0" indent="0" algn="just">
              <a:buNone/>
            </a:pPr>
            <a:endParaRPr lang="en-US" sz="1800" dirty="0">
              <a:latin typeface="Archivo Medium" panose="020B0603020202020B04" pitchFamily="34" charset="0"/>
            </a:endParaRPr>
          </a:p>
          <a:p>
            <a:pPr marL="0" indent="0" algn="just">
              <a:buNone/>
            </a:pPr>
            <a:endParaRPr lang="en-US" sz="1800" dirty="0">
              <a:latin typeface="Archivo Medium" panose="020B0603020202020B04" pitchFamily="34" charset="0"/>
            </a:endParaRPr>
          </a:p>
          <a:p>
            <a:pPr marL="0" indent="0" algn="just">
              <a:buNone/>
            </a:pPr>
            <a:endParaRPr lang="en-US" sz="1800" dirty="0">
              <a:latin typeface="Archivo Medium" panose="020B0603020202020B04" pitchFamily="34" charset="0"/>
            </a:endParaRPr>
          </a:p>
          <a:p>
            <a:pPr marL="0" indent="0" algn="just">
              <a:buNone/>
            </a:pPr>
            <a:endParaRPr lang="en-US" sz="1800" dirty="0">
              <a:latin typeface="Archivo Medium" panose="020B0603020202020B04" pitchFamily="34" charset="0"/>
            </a:endParaRPr>
          </a:p>
          <a:p>
            <a:pPr marL="0" indent="0" algn="just">
              <a:buNone/>
            </a:pPr>
            <a:endParaRPr lang="en-US" sz="1800" dirty="0">
              <a:latin typeface="Archivo Medium" panose="020B0603020202020B04" pitchFamily="34" charset="0"/>
            </a:endParaRPr>
          </a:p>
          <a:p>
            <a:pPr marL="0" indent="0" algn="just">
              <a:buNone/>
            </a:pPr>
            <a:r>
              <a:rPr lang="en-US" sz="9000" dirty="0">
                <a:latin typeface="Archivo Medium" panose="020B0603020202020B04" pitchFamily="34" charset="0"/>
              </a:rPr>
              <a:t>THANK YOU</a:t>
            </a:r>
          </a:p>
          <a:p>
            <a:pPr marL="0" indent="0" algn="just">
              <a:buNone/>
            </a:pPr>
            <a:r>
              <a:rPr lang="en-US" sz="1800" dirty="0">
                <a:latin typeface="Archivo Medium" panose="020B0603020202020B04" pitchFamily="34" charset="0"/>
              </a:rPr>
              <a:t> </a:t>
            </a:r>
            <a:r>
              <a:rPr lang="en-US" sz="3700" dirty="0">
                <a:latin typeface="Archivo Medium" panose="020B0603020202020B04" pitchFamily="34" charset="0"/>
              </a:rPr>
              <a:t>For Any detail query write to me on: </a:t>
            </a:r>
            <a:r>
              <a:rPr lang="en-US" sz="3700" b="1" u="sng" dirty="0">
                <a:latin typeface="Archivo Medium" panose="020B0603020202020B04" pitchFamily="34" charset="0"/>
                <a:hlinkClick r:id="rId2"/>
              </a:rPr>
              <a:t>bhawanak63@gmail.com</a:t>
            </a:r>
            <a:r>
              <a:rPr lang="en-US" sz="3700" b="1" u="sng" dirty="0">
                <a:latin typeface="Archivo Medium" panose="020B0603020202020B04" pitchFamily="34" charset="0"/>
              </a:rPr>
              <a:t> </a:t>
            </a:r>
          </a:p>
        </p:txBody>
      </p:sp>
    </p:spTree>
    <p:extLst>
      <p:ext uri="{BB962C8B-B14F-4D97-AF65-F5344CB8AC3E}">
        <p14:creationId xmlns:p14="http://schemas.microsoft.com/office/powerpoint/2010/main" val="1976646514"/>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TM02900769[[fn=Retrospect]]</Template>
  <TotalTime>97</TotalTime>
  <Words>783</Words>
  <Application>Microsoft Office PowerPoint</Application>
  <PresentationFormat>Widescreen</PresentationFormat>
  <Paragraphs>52</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Archivo Medium</vt:lpstr>
      <vt:lpstr>Archivo SemiBold</vt:lpstr>
      <vt:lpstr>Calibri</vt:lpstr>
      <vt:lpstr>Calibri Light</vt:lpstr>
      <vt:lpstr>Open Sans</vt:lpstr>
      <vt:lpstr>Wingdings</vt:lpstr>
      <vt:lpstr>Retrospect</vt:lpstr>
      <vt:lpstr>‘Force Majeure’ – Importance under Covid-19 Era </vt:lpstr>
      <vt:lpstr> </vt:lpstr>
      <vt:lpstr>FORCE MAJEURE  </vt:lpstr>
      <vt:lpstr>FORCE MAJEURE – IN COVID -19 ERA </vt:lpstr>
      <vt:lpstr>AFTERMATH &amp; LEARNINGS </vt:lpstr>
      <vt:lpstr>                                                                                Need More Insights. Let’s Discuss over your Queries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‘Force Majeure’ – Importance under Covid-19 Era </dc:title>
  <dc:creator>Bhawana Khanwani</dc:creator>
  <cp:lastModifiedBy>Bhawana Khanwani</cp:lastModifiedBy>
  <cp:revision>8</cp:revision>
  <dcterms:created xsi:type="dcterms:W3CDTF">2022-09-08T03:22:58Z</dcterms:created>
  <dcterms:modified xsi:type="dcterms:W3CDTF">2022-09-08T05:00:03Z</dcterms:modified>
</cp:coreProperties>
</file>